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sldIdLst>
    <p:sldId id="256" r:id="rId2"/>
    <p:sldId id="261" r:id="rId3"/>
    <p:sldId id="259" r:id="rId4"/>
    <p:sldId id="258" r:id="rId5"/>
    <p:sldId id="262" r:id="rId6"/>
    <p:sldId id="264" r:id="rId7"/>
    <p:sldId id="265" r:id="rId8"/>
    <p:sldId id="263" r:id="rId9"/>
    <p:sldId id="268" r:id="rId10"/>
    <p:sldId id="266" r:id="rId11"/>
    <p:sldId id="269" r:id="rId12"/>
    <p:sldId id="271" r:id="rId13"/>
    <p:sldId id="257" r:id="rId14"/>
    <p:sldId id="270" r:id="rId15"/>
    <p:sldId id="267" r:id="rId16"/>
    <p:sldId id="260"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9238A5-30A2-0E4C-AB99-045D66108770}" v="70" dt="2020-03-15T16:04:50.7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69"/>
  </p:normalViewPr>
  <p:slideViewPr>
    <p:cSldViewPr snapToGrid="0" snapToObjects="1">
      <p:cViewPr>
        <p:scale>
          <a:sx n="80" d="100"/>
          <a:sy n="80" d="100"/>
        </p:scale>
        <p:origin x="202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6026BE04-82E6-4BDA-BD51-B602B9A0D0F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7C80620B-F688-4DD8-B6BC-B7CA56868A81}">
      <dgm:prSet/>
      <dgm:spPr/>
      <dgm:t>
        <a:bodyPr/>
        <a:lstStyle/>
        <a:p>
          <a:r>
            <a:rPr lang="en-US"/>
            <a:t>A building code for the Internet</a:t>
          </a:r>
        </a:p>
      </dgm:t>
    </dgm:pt>
    <dgm:pt modelId="{9226CAEC-40CA-4717-A186-0AB828E4512F}" type="parTrans" cxnId="{B2B9284E-9868-438D-A1C6-AD19048C7E1E}">
      <dgm:prSet/>
      <dgm:spPr/>
      <dgm:t>
        <a:bodyPr/>
        <a:lstStyle/>
        <a:p>
          <a:endParaRPr lang="en-US"/>
        </a:p>
      </dgm:t>
    </dgm:pt>
    <dgm:pt modelId="{57D05155-6D7F-4B4E-BB62-A4F7102A356A}" type="sibTrans" cxnId="{B2B9284E-9868-438D-A1C6-AD19048C7E1E}">
      <dgm:prSet/>
      <dgm:spPr/>
      <dgm:t>
        <a:bodyPr/>
        <a:lstStyle/>
        <a:p>
          <a:endParaRPr lang="en-US"/>
        </a:p>
      </dgm:t>
    </dgm:pt>
    <dgm:pt modelId="{848C5DD4-6AB6-4E83-BA57-B4176EC0819B}">
      <dgm:prSet/>
      <dgm:spPr/>
      <dgm:t>
        <a:bodyPr/>
        <a:lstStyle/>
        <a:p>
          <a:r>
            <a:rPr lang="en-US"/>
            <a:t>A code of ethics for Software Engineers</a:t>
          </a:r>
        </a:p>
      </dgm:t>
    </dgm:pt>
    <dgm:pt modelId="{B12679A6-0EF3-4B48-9A16-98C5A16768A8}" type="parTrans" cxnId="{4BEED20F-9DD8-4A7C-A660-0964550D435F}">
      <dgm:prSet/>
      <dgm:spPr/>
      <dgm:t>
        <a:bodyPr/>
        <a:lstStyle/>
        <a:p>
          <a:endParaRPr lang="en-US"/>
        </a:p>
      </dgm:t>
    </dgm:pt>
    <dgm:pt modelId="{A8436519-182B-4F00-9446-4AC2DEB96416}" type="sibTrans" cxnId="{4BEED20F-9DD8-4A7C-A660-0964550D435F}">
      <dgm:prSet/>
      <dgm:spPr/>
      <dgm:t>
        <a:bodyPr/>
        <a:lstStyle/>
        <a:p>
          <a:endParaRPr lang="en-US"/>
        </a:p>
      </dgm:t>
    </dgm:pt>
    <dgm:pt modelId="{47C6DAFD-C92E-47DD-82E9-8F6C59409EBD}">
      <dgm:prSet/>
      <dgm:spPr/>
      <dgm:t>
        <a:bodyPr/>
        <a:lstStyle/>
        <a:p>
          <a:r>
            <a:rPr lang="en-US"/>
            <a:t>Internet utilities and the Public interest</a:t>
          </a:r>
        </a:p>
      </dgm:t>
    </dgm:pt>
    <dgm:pt modelId="{A61C6F0E-38DF-4FF6-A800-96C6ADCD946F}" type="parTrans" cxnId="{0F6D4E8C-C7F0-44AA-A522-D654FBCC397E}">
      <dgm:prSet/>
      <dgm:spPr/>
      <dgm:t>
        <a:bodyPr/>
        <a:lstStyle/>
        <a:p>
          <a:endParaRPr lang="en-US"/>
        </a:p>
      </dgm:t>
    </dgm:pt>
    <dgm:pt modelId="{2D815A81-E24C-4331-9561-036842687C54}" type="sibTrans" cxnId="{0F6D4E8C-C7F0-44AA-A522-D654FBCC397E}">
      <dgm:prSet/>
      <dgm:spPr/>
      <dgm:t>
        <a:bodyPr/>
        <a:lstStyle/>
        <a:p>
          <a:endParaRPr lang="en-US"/>
        </a:p>
      </dgm:t>
    </dgm:pt>
    <dgm:pt modelId="{15D95D93-017B-44C8-B0D1-E6586BB3505A}">
      <dgm:prSet/>
      <dgm:spPr/>
      <dgm:t>
        <a:bodyPr/>
        <a:lstStyle/>
        <a:p>
          <a:r>
            <a:rPr lang="en-US"/>
            <a:t>Public stewardship of the Digital Commons</a:t>
          </a:r>
        </a:p>
      </dgm:t>
    </dgm:pt>
    <dgm:pt modelId="{D771E5E1-8AFE-4122-AE4B-13EA791C40DB}" type="parTrans" cxnId="{5B5E600A-FD36-4899-9295-F4F8EA9E3AAC}">
      <dgm:prSet/>
      <dgm:spPr/>
      <dgm:t>
        <a:bodyPr/>
        <a:lstStyle/>
        <a:p>
          <a:endParaRPr lang="en-US"/>
        </a:p>
      </dgm:t>
    </dgm:pt>
    <dgm:pt modelId="{12DF0386-9CFD-42DC-BC1F-6E2B8A9DFEB2}" type="sibTrans" cxnId="{5B5E600A-FD36-4899-9295-F4F8EA9E3AAC}">
      <dgm:prSet/>
      <dgm:spPr/>
      <dgm:t>
        <a:bodyPr/>
        <a:lstStyle/>
        <a:p>
          <a:endParaRPr lang="en-US"/>
        </a:p>
      </dgm:t>
    </dgm:pt>
    <dgm:pt modelId="{8BF869DF-DE90-41E2-8B6C-192BC690C07A}" type="pres">
      <dgm:prSet presAssocID="{6026BE04-82E6-4BDA-BD51-B602B9A0D0FB}" presName="root" presStyleCnt="0">
        <dgm:presLayoutVars>
          <dgm:dir/>
          <dgm:resizeHandles val="exact"/>
        </dgm:presLayoutVars>
      </dgm:prSet>
      <dgm:spPr/>
    </dgm:pt>
    <dgm:pt modelId="{C346B9D8-4277-49C8-86B3-D0BB91E6B9AA}" type="pres">
      <dgm:prSet presAssocID="{7C80620B-F688-4DD8-B6BC-B7CA56868A81}" presName="compNode" presStyleCnt="0"/>
      <dgm:spPr/>
    </dgm:pt>
    <dgm:pt modelId="{98A73837-F825-421C-899A-F8EBD3C59EDC}" type="pres">
      <dgm:prSet presAssocID="{7C80620B-F688-4DD8-B6BC-B7CA56868A81}" presName="bgRect" presStyleLbl="bgShp" presStyleIdx="0" presStyleCnt="4"/>
      <dgm:spPr/>
    </dgm:pt>
    <dgm:pt modelId="{1C7F0A22-FEAC-4AA7-9171-5154B0279628}" type="pres">
      <dgm:prSet presAssocID="{7C80620B-F688-4DD8-B6BC-B7CA56868A8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Fi"/>
        </a:ext>
      </dgm:extLst>
    </dgm:pt>
    <dgm:pt modelId="{6F2664B0-9571-4307-B732-9F70F29A56B9}" type="pres">
      <dgm:prSet presAssocID="{7C80620B-F688-4DD8-B6BC-B7CA56868A81}" presName="spaceRect" presStyleCnt="0"/>
      <dgm:spPr/>
    </dgm:pt>
    <dgm:pt modelId="{6563B50A-92B9-40A9-BB7D-2739B4A1727A}" type="pres">
      <dgm:prSet presAssocID="{7C80620B-F688-4DD8-B6BC-B7CA56868A81}" presName="parTx" presStyleLbl="revTx" presStyleIdx="0" presStyleCnt="4">
        <dgm:presLayoutVars>
          <dgm:chMax val="0"/>
          <dgm:chPref val="0"/>
        </dgm:presLayoutVars>
      </dgm:prSet>
      <dgm:spPr/>
    </dgm:pt>
    <dgm:pt modelId="{F505A232-F43F-471F-A4B3-1356968B4493}" type="pres">
      <dgm:prSet presAssocID="{57D05155-6D7F-4B4E-BB62-A4F7102A356A}" presName="sibTrans" presStyleCnt="0"/>
      <dgm:spPr/>
    </dgm:pt>
    <dgm:pt modelId="{54E90BDE-3A6D-4F85-8601-8907E2DF0F2B}" type="pres">
      <dgm:prSet presAssocID="{848C5DD4-6AB6-4E83-BA57-B4176EC0819B}" presName="compNode" presStyleCnt="0"/>
      <dgm:spPr/>
    </dgm:pt>
    <dgm:pt modelId="{F895AA55-2E60-4378-95BC-77A54E5A3062}" type="pres">
      <dgm:prSet presAssocID="{848C5DD4-6AB6-4E83-BA57-B4176EC0819B}" presName="bgRect" presStyleLbl="bgShp" presStyleIdx="1" presStyleCnt="4"/>
      <dgm:spPr/>
    </dgm:pt>
    <dgm:pt modelId="{C9FE56C9-B93F-461A-94D7-ADD528BFBC73}" type="pres">
      <dgm:prSet presAssocID="{848C5DD4-6AB6-4E83-BA57-B4176EC0819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7BB7F981-C8FF-4F54-B593-F9F7E5B5352B}" type="pres">
      <dgm:prSet presAssocID="{848C5DD4-6AB6-4E83-BA57-B4176EC0819B}" presName="spaceRect" presStyleCnt="0"/>
      <dgm:spPr/>
    </dgm:pt>
    <dgm:pt modelId="{9F82EF20-0BE6-4620-9CA2-0FAC0E6079B8}" type="pres">
      <dgm:prSet presAssocID="{848C5DD4-6AB6-4E83-BA57-B4176EC0819B}" presName="parTx" presStyleLbl="revTx" presStyleIdx="1" presStyleCnt="4">
        <dgm:presLayoutVars>
          <dgm:chMax val="0"/>
          <dgm:chPref val="0"/>
        </dgm:presLayoutVars>
      </dgm:prSet>
      <dgm:spPr/>
    </dgm:pt>
    <dgm:pt modelId="{8B93F1B2-4E34-4D6F-A4CD-5906316B65D5}" type="pres">
      <dgm:prSet presAssocID="{A8436519-182B-4F00-9446-4AC2DEB96416}" presName="sibTrans" presStyleCnt="0"/>
      <dgm:spPr/>
    </dgm:pt>
    <dgm:pt modelId="{7D5DD5D2-C461-48A4-A0FF-7E37763DE78D}" type="pres">
      <dgm:prSet presAssocID="{47C6DAFD-C92E-47DD-82E9-8F6C59409EBD}" presName="compNode" presStyleCnt="0"/>
      <dgm:spPr/>
    </dgm:pt>
    <dgm:pt modelId="{622F7D53-FD47-4408-A2DE-AA39838241C3}" type="pres">
      <dgm:prSet presAssocID="{47C6DAFD-C92E-47DD-82E9-8F6C59409EBD}" presName="bgRect" presStyleLbl="bgShp" presStyleIdx="2" presStyleCnt="4"/>
      <dgm:spPr/>
    </dgm:pt>
    <dgm:pt modelId="{836A1F12-2E1F-44D0-8A75-F9EFD6B5C55B}" type="pres">
      <dgm:prSet presAssocID="{47C6DAFD-C92E-47DD-82E9-8F6C59409EB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reless router"/>
        </a:ext>
      </dgm:extLst>
    </dgm:pt>
    <dgm:pt modelId="{601349A5-3366-43A9-88A4-3112E45D1E6C}" type="pres">
      <dgm:prSet presAssocID="{47C6DAFD-C92E-47DD-82E9-8F6C59409EBD}" presName="spaceRect" presStyleCnt="0"/>
      <dgm:spPr/>
    </dgm:pt>
    <dgm:pt modelId="{AED14F64-06EC-44DE-B08F-23997CC5F141}" type="pres">
      <dgm:prSet presAssocID="{47C6DAFD-C92E-47DD-82E9-8F6C59409EBD}" presName="parTx" presStyleLbl="revTx" presStyleIdx="2" presStyleCnt="4">
        <dgm:presLayoutVars>
          <dgm:chMax val="0"/>
          <dgm:chPref val="0"/>
        </dgm:presLayoutVars>
      </dgm:prSet>
      <dgm:spPr/>
    </dgm:pt>
    <dgm:pt modelId="{D4A09CC4-76DC-4DE4-84C0-755B0CD14E8E}" type="pres">
      <dgm:prSet presAssocID="{2D815A81-E24C-4331-9561-036842687C54}" presName="sibTrans" presStyleCnt="0"/>
      <dgm:spPr/>
    </dgm:pt>
    <dgm:pt modelId="{E2B7E796-15D9-4E82-9E7F-8225C423265D}" type="pres">
      <dgm:prSet presAssocID="{15D95D93-017B-44C8-B0D1-E6586BB3505A}" presName="compNode" presStyleCnt="0"/>
      <dgm:spPr/>
    </dgm:pt>
    <dgm:pt modelId="{AE5EBBFE-A07A-45A3-8DBE-1B56E0D3AAA3}" type="pres">
      <dgm:prSet presAssocID="{15D95D93-017B-44C8-B0D1-E6586BB3505A}" presName="bgRect" presStyleLbl="bgShp" presStyleIdx="3" presStyleCnt="4"/>
      <dgm:spPr/>
    </dgm:pt>
    <dgm:pt modelId="{27FB01E6-9207-4ED5-BD54-40F1029629B7}" type="pres">
      <dgm:prSet presAssocID="{15D95D93-017B-44C8-B0D1-E6586BB3505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gaphone"/>
        </a:ext>
      </dgm:extLst>
    </dgm:pt>
    <dgm:pt modelId="{DEE8399C-0EAC-4C66-829C-7D524AEE4577}" type="pres">
      <dgm:prSet presAssocID="{15D95D93-017B-44C8-B0D1-E6586BB3505A}" presName="spaceRect" presStyleCnt="0"/>
      <dgm:spPr/>
    </dgm:pt>
    <dgm:pt modelId="{8131212C-9DDE-4E08-81EC-72647F977E83}" type="pres">
      <dgm:prSet presAssocID="{15D95D93-017B-44C8-B0D1-E6586BB3505A}" presName="parTx" presStyleLbl="revTx" presStyleIdx="3" presStyleCnt="4">
        <dgm:presLayoutVars>
          <dgm:chMax val="0"/>
          <dgm:chPref val="0"/>
        </dgm:presLayoutVars>
      </dgm:prSet>
      <dgm:spPr/>
    </dgm:pt>
  </dgm:ptLst>
  <dgm:cxnLst>
    <dgm:cxn modelId="{5B5E600A-FD36-4899-9295-F4F8EA9E3AAC}" srcId="{6026BE04-82E6-4BDA-BD51-B602B9A0D0FB}" destId="{15D95D93-017B-44C8-B0D1-E6586BB3505A}" srcOrd="3" destOrd="0" parTransId="{D771E5E1-8AFE-4122-AE4B-13EA791C40DB}" sibTransId="{12DF0386-9CFD-42DC-BC1F-6E2B8A9DFEB2}"/>
    <dgm:cxn modelId="{4BEED20F-9DD8-4A7C-A660-0964550D435F}" srcId="{6026BE04-82E6-4BDA-BD51-B602B9A0D0FB}" destId="{848C5DD4-6AB6-4E83-BA57-B4176EC0819B}" srcOrd="1" destOrd="0" parTransId="{B12679A6-0EF3-4B48-9A16-98C5A16768A8}" sibTransId="{A8436519-182B-4F00-9446-4AC2DEB96416}"/>
    <dgm:cxn modelId="{3D159511-A8E1-4DC5-BC07-753BEDA37897}" type="presOf" srcId="{15D95D93-017B-44C8-B0D1-E6586BB3505A}" destId="{8131212C-9DDE-4E08-81EC-72647F977E83}" srcOrd="0" destOrd="0" presId="urn:microsoft.com/office/officeart/2018/2/layout/IconVerticalSolidList"/>
    <dgm:cxn modelId="{B2B9284E-9868-438D-A1C6-AD19048C7E1E}" srcId="{6026BE04-82E6-4BDA-BD51-B602B9A0D0FB}" destId="{7C80620B-F688-4DD8-B6BC-B7CA56868A81}" srcOrd="0" destOrd="0" parTransId="{9226CAEC-40CA-4717-A186-0AB828E4512F}" sibTransId="{57D05155-6D7F-4B4E-BB62-A4F7102A356A}"/>
    <dgm:cxn modelId="{EE536967-EA50-44FB-BDC8-EE733718FF91}" type="presOf" srcId="{7C80620B-F688-4DD8-B6BC-B7CA56868A81}" destId="{6563B50A-92B9-40A9-BB7D-2739B4A1727A}" srcOrd="0" destOrd="0" presId="urn:microsoft.com/office/officeart/2018/2/layout/IconVerticalSolidList"/>
    <dgm:cxn modelId="{5ABE9E6B-A308-4428-812F-C310FAB74364}" type="presOf" srcId="{6026BE04-82E6-4BDA-BD51-B602B9A0D0FB}" destId="{8BF869DF-DE90-41E2-8B6C-192BC690C07A}" srcOrd="0" destOrd="0" presId="urn:microsoft.com/office/officeart/2018/2/layout/IconVerticalSolidList"/>
    <dgm:cxn modelId="{F0BA5C8B-5252-4A55-B73C-CDECBEBFE383}" type="presOf" srcId="{47C6DAFD-C92E-47DD-82E9-8F6C59409EBD}" destId="{AED14F64-06EC-44DE-B08F-23997CC5F141}" srcOrd="0" destOrd="0" presId="urn:microsoft.com/office/officeart/2018/2/layout/IconVerticalSolidList"/>
    <dgm:cxn modelId="{0F6D4E8C-C7F0-44AA-A522-D654FBCC397E}" srcId="{6026BE04-82E6-4BDA-BD51-B602B9A0D0FB}" destId="{47C6DAFD-C92E-47DD-82E9-8F6C59409EBD}" srcOrd="2" destOrd="0" parTransId="{A61C6F0E-38DF-4FF6-A800-96C6ADCD946F}" sibTransId="{2D815A81-E24C-4331-9561-036842687C54}"/>
    <dgm:cxn modelId="{871EE2F7-C83D-434B-8C0E-567CA67C4AEC}" type="presOf" srcId="{848C5DD4-6AB6-4E83-BA57-B4176EC0819B}" destId="{9F82EF20-0BE6-4620-9CA2-0FAC0E6079B8}" srcOrd="0" destOrd="0" presId="urn:microsoft.com/office/officeart/2018/2/layout/IconVerticalSolidList"/>
    <dgm:cxn modelId="{E060CCF7-4BF3-4354-8D99-CEC6D7925D9F}" type="presParOf" srcId="{8BF869DF-DE90-41E2-8B6C-192BC690C07A}" destId="{C346B9D8-4277-49C8-86B3-D0BB91E6B9AA}" srcOrd="0" destOrd="0" presId="urn:microsoft.com/office/officeart/2018/2/layout/IconVerticalSolidList"/>
    <dgm:cxn modelId="{C79FE3B2-839A-4E1C-AA24-E6E2F33B7251}" type="presParOf" srcId="{C346B9D8-4277-49C8-86B3-D0BB91E6B9AA}" destId="{98A73837-F825-421C-899A-F8EBD3C59EDC}" srcOrd="0" destOrd="0" presId="urn:microsoft.com/office/officeart/2018/2/layout/IconVerticalSolidList"/>
    <dgm:cxn modelId="{947A8C48-F85F-4172-886F-D038D0C54257}" type="presParOf" srcId="{C346B9D8-4277-49C8-86B3-D0BB91E6B9AA}" destId="{1C7F0A22-FEAC-4AA7-9171-5154B0279628}" srcOrd="1" destOrd="0" presId="urn:microsoft.com/office/officeart/2018/2/layout/IconVerticalSolidList"/>
    <dgm:cxn modelId="{E354445C-BAB7-4CA3-9A30-5E8CE9B8F4E3}" type="presParOf" srcId="{C346B9D8-4277-49C8-86B3-D0BB91E6B9AA}" destId="{6F2664B0-9571-4307-B732-9F70F29A56B9}" srcOrd="2" destOrd="0" presId="urn:microsoft.com/office/officeart/2018/2/layout/IconVerticalSolidList"/>
    <dgm:cxn modelId="{B7F1F079-62FF-4C3E-9280-A631B18220C5}" type="presParOf" srcId="{C346B9D8-4277-49C8-86B3-D0BB91E6B9AA}" destId="{6563B50A-92B9-40A9-BB7D-2739B4A1727A}" srcOrd="3" destOrd="0" presId="urn:microsoft.com/office/officeart/2018/2/layout/IconVerticalSolidList"/>
    <dgm:cxn modelId="{2D0EE38F-A621-409D-BF24-752D053B455E}" type="presParOf" srcId="{8BF869DF-DE90-41E2-8B6C-192BC690C07A}" destId="{F505A232-F43F-471F-A4B3-1356968B4493}" srcOrd="1" destOrd="0" presId="urn:microsoft.com/office/officeart/2018/2/layout/IconVerticalSolidList"/>
    <dgm:cxn modelId="{71EE32FF-6498-4DAA-953B-C53A322C0BFF}" type="presParOf" srcId="{8BF869DF-DE90-41E2-8B6C-192BC690C07A}" destId="{54E90BDE-3A6D-4F85-8601-8907E2DF0F2B}" srcOrd="2" destOrd="0" presId="urn:microsoft.com/office/officeart/2018/2/layout/IconVerticalSolidList"/>
    <dgm:cxn modelId="{51072EAF-5FB2-4A57-B306-F0D0CF0DF8E7}" type="presParOf" srcId="{54E90BDE-3A6D-4F85-8601-8907E2DF0F2B}" destId="{F895AA55-2E60-4378-95BC-77A54E5A3062}" srcOrd="0" destOrd="0" presId="urn:microsoft.com/office/officeart/2018/2/layout/IconVerticalSolidList"/>
    <dgm:cxn modelId="{E586B687-F537-4A68-94D8-96ECF8D88EA7}" type="presParOf" srcId="{54E90BDE-3A6D-4F85-8601-8907E2DF0F2B}" destId="{C9FE56C9-B93F-461A-94D7-ADD528BFBC73}" srcOrd="1" destOrd="0" presId="urn:microsoft.com/office/officeart/2018/2/layout/IconVerticalSolidList"/>
    <dgm:cxn modelId="{A71893C3-F379-496F-B018-16594C2F45AA}" type="presParOf" srcId="{54E90BDE-3A6D-4F85-8601-8907E2DF0F2B}" destId="{7BB7F981-C8FF-4F54-B593-F9F7E5B5352B}" srcOrd="2" destOrd="0" presId="urn:microsoft.com/office/officeart/2018/2/layout/IconVerticalSolidList"/>
    <dgm:cxn modelId="{E41F97C6-86F3-4EA3-A338-CAFD421F4671}" type="presParOf" srcId="{54E90BDE-3A6D-4F85-8601-8907E2DF0F2B}" destId="{9F82EF20-0BE6-4620-9CA2-0FAC0E6079B8}" srcOrd="3" destOrd="0" presId="urn:microsoft.com/office/officeart/2018/2/layout/IconVerticalSolidList"/>
    <dgm:cxn modelId="{6BA71BF0-F81D-4ADE-B23E-0C0FB4D9906E}" type="presParOf" srcId="{8BF869DF-DE90-41E2-8B6C-192BC690C07A}" destId="{8B93F1B2-4E34-4D6F-A4CD-5906316B65D5}" srcOrd="3" destOrd="0" presId="urn:microsoft.com/office/officeart/2018/2/layout/IconVerticalSolidList"/>
    <dgm:cxn modelId="{3E0C3665-048A-4319-B1B5-E5A94127BD87}" type="presParOf" srcId="{8BF869DF-DE90-41E2-8B6C-192BC690C07A}" destId="{7D5DD5D2-C461-48A4-A0FF-7E37763DE78D}" srcOrd="4" destOrd="0" presId="urn:microsoft.com/office/officeart/2018/2/layout/IconVerticalSolidList"/>
    <dgm:cxn modelId="{A3AF8792-48EE-4E9C-84A9-93299651077B}" type="presParOf" srcId="{7D5DD5D2-C461-48A4-A0FF-7E37763DE78D}" destId="{622F7D53-FD47-4408-A2DE-AA39838241C3}" srcOrd="0" destOrd="0" presId="urn:microsoft.com/office/officeart/2018/2/layout/IconVerticalSolidList"/>
    <dgm:cxn modelId="{FD5F173C-7CBA-4878-B337-4DD1C52D30A1}" type="presParOf" srcId="{7D5DD5D2-C461-48A4-A0FF-7E37763DE78D}" destId="{836A1F12-2E1F-44D0-8A75-F9EFD6B5C55B}" srcOrd="1" destOrd="0" presId="urn:microsoft.com/office/officeart/2018/2/layout/IconVerticalSolidList"/>
    <dgm:cxn modelId="{556A69C3-7664-4D12-B870-D805F6A5BD1A}" type="presParOf" srcId="{7D5DD5D2-C461-48A4-A0FF-7E37763DE78D}" destId="{601349A5-3366-43A9-88A4-3112E45D1E6C}" srcOrd="2" destOrd="0" presId="urn:microsoft.com/office/officeart/2018/2/layout/IconVerticalSolidList"/>
    <dgm:cxn modelId="{1EDDB151-176A-464E-B676-846EB1D30EB2}" type="presParOf" srcId="{7D5DD5D2-C461-48A4-A0FF-7E37763DE78D}" destId="{AED14F64-06EC-44DE-B08F-23997CC5F141}" srcOrd="3" destOrd="0" presId="urn:microsoft.com/office/officeart/2018/2/layout/IconVerticalSolidList"/>
    <dgm:cxn modelId="{65DD92B9-54E1-45F5-AC71-48003DC00009}" type="presParOf" srcId="{8BF869DF-DE90-41E2-8B6C-192BC690C07A}" destId="{D4A09CC4-76DC-4DE4-84C0-755B0CD14E8E}" srcOrd="5" destOrd="0" presId="urn:microsoft.com/office/officeart/2018/2/layout/IconVerticalSolidList"/>
    <dgm:cxn modelId="{BB5D7F8C-2C2E-40E5-A665-52F206082EE3}" type="presParOf" srcId="{8BF869DF-DE90-41E2-8B6C-192BC690C07A}" destId="{E2B7E796-15D9-4E82-9E7F-8225C423265D}" srcOrd="6" destOrd="0" presId="urn:microsoft.com/office/officeart/2018/2/layout/IconVerticalSolidList"/>
    <dgm:cxn modelId="{86CB46C3-F864-46D4-831F-28D5F31882C5}" type="presParOf" srcId="{E2B7E796-15D9-4E82-9E7F-8225C423265D}" destId="{AE5EBBFE-A07A-45A3-8DBE-1B56E0D3AAA3}" srcOrd="0" destOrd="0" presId="urn:microsoft.com/office/officeart/2018/2/layout/IconVerticalSolidList"/>
    <dgm:cxn modelId="{9CA32108-2FAF-4853-B093-BB44A4ED4D4F}" type="presParOf" srcId="{E2B7E796-15D9-4E82-9E7F-8225C423265D}" destId="{27FB01E6-9207-4ED5-BD54-40F1029629B7}" srcOrd="1" destOrd="0" presId="urn:microsoft.com/office/officeart/2018/2/layout/IconVerticalSolidList"/>
    <dgm:cxn modelId="{3E4B3E3D-F633-4BF7-AC66-6ACF2078528E}" type="presParOf" srcId="{E2B7E796-15D9-4E82-9E7F-8225C423265D}" destId="{DEE8399C-0EAC-4C66-829C-7D524AEE4577}" srcOrd="2" destOrd="0" presId="urn:microsoft.com/office/officeart/2018/2/layout/IconVerticalSolidList"/>
    <dgm:cxn modelId="{91D19E2A-4315-4D63-80CC-89689068DB11}" type="presParOf" srcId="{E2B7E796-15D9-4E82-9E7F-8225C423265D}" destId="{8131212C-9DDE-4E08-81EC-72647F977E8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A73837-F825-421C-899A-F8EBD3C59EDC}">
      <dsp:nvSpPr>
        <dsp:cNvPr id="0" name=""/>
        <dsp:cNvSpPr/>
      </dsp:nvSpPr>
      <dsp:spPr>
        <a:xfrm>
          <a:off x="0" y="2315"/>
          <a:ext cx="5225796" cy="1173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7F0A22-FEAC-4AA7-9171-5154B0279628}">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3B50A-92B9-40A9-BB7D-2739B4A1727A}">
      <dsp:nvSpPr>
        <dsp:cNvPr id="0" name=""/>
        <dsp:cNvSpPr/>
      </dsp:nvSpPr>
      <dsp:spPr>
        <a:xfrm>
          <a:off x="1355170" y="2315"/>
          <a:ext cx="3870625"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977900">
            <a:lnSpc>
              <a:spcPct val="90000"/>
            </a:lnSpc>
            <a:spcBef>
              <a:spcPct val="0"/>
            </a:spcBef>
            <a:spcAft>
              <a:spcPct val="35000"/>
            </a:spcAft>
            <a:buNone/>
          </a:pPr>
          <a:r>
            <a:rPr lang="en-US" sz="2200" kern="1200"/>
            <a:t>A building code for the Internet</a:t>
          </a:r>
        </a:p>
      </dsp:txBody>
      <dsp:txXfrm>
        <a:off x="1355170" y="2315"/>
        <a:ext cx="3870625" cy="1173307"/>
      </dsp:txXfrm>
    </dsp:sp>
    <dsp:sp modelId="{F895AA55-2E60-4378-95BC-77A54E5A3062}">
      <dsp:nvSpPr>
        <dsp:cNvPr id="0" name=""/>
        <dsp:cNvSpPr/>
      </dsp:nvSpPr>
      <dsp:spPr>
        <a:xfrm>
          <a:off x="0" y="1468949"/>
          <a:ext cx="5225796" cy="1173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FE56C9-B93F-461A-94D7-ADD528BFBC73}">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82EF20-0BE6-4620-9CA2-0FAC0E6079B8}">
      <dsp:nvSpPr>
        <dsp:cNvPr id="0" name=""/>
        <dsp:cNvSpPr/>
      </dsp:nvSpPr>
      <dsp:spPr>
        <a:xfrm>
          <a:off x="1355170" y="1468949"/>
          <a:ext cx="3870625"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977900">
            <a:lnSpc>
              <a:spcPct val="90000"/>
            </a:lnSpc>
            <a:spcBef>
              <a:spcPct val="0"/>
            </a:spcBef>
            <a:spcAft>
              <a:spcPct val="35000"/>
            </a:spcAft>
            <a:buNone/>
          </a:pPr>
          <a:r>
            <a:rPr lang="en-US" sz="2200" kern="1200"/>
            <a:t>A code of ethics for Software Engineers</a:t>
          </a:r>
        </a:p>
      </dsp:txBody>
      <dsp:txXfrm>
        <a:off x="1355170" y="1468949"/>
        <a:ext cx="3870625" cy="1173307"/>
      </dsp:txXfrm>
    </dsp:sp>
    <dsp:sp modelId="{622F7D53-FD47-4408-A2DE-AA39838241C3}">
      <dsp:nvSpPr>
        <dsp:cNvPr id="0" name=""/>
        <dsp:cNvSpPr/>
      </dsp:nvSpPr>
      <dsp:spPr>
        <a:xfrm>
          <a:off x="0" y="2935583"/>
          <a:ext cx="5225796" cy="11733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6A1F12-2E1F-44D0-8A75-F9EFD6B5C55B}">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D14F64-06EC-44DE-B08F-23997CC5F141}">
      <dsp:nvSpPr>
        <dsp:cNvPr id="0" name=""/>
        <dsp:cNvSpPr/>
      </dsp:nvSpPr>
      <dsp:spPr>
        <a:xfrm>
          <a:off x="1355170" y="2935583"/>
          <a:ext cx="3870625"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977900">
            <a:lnSpc>
              <a:spcPct val="90000"/>
            </a:lnSpc>
            <a:spcBef>
              <a:spcPct val="0"/>
            </a:spcBef>
            <a:spcAft>
              <a:spcPct val="35000"/>
            </a:spcAft>
            <a:buNone/>
          </a:pPr>
          <a:r>
            <a:rPr lang="en-US" sz="2200" kern="1200"/>
            <a:t>Internet utilities and the Public interest</a:t>
          </a:r>
        </a:p>
      </dsp:txBody>
      <dsp:txXfrm>
        <a:off x="1355170" y="2935583"/>
        <a:ext cx="3870625" cy="1173307"/>
      </dsp:txXfrm>
    </dsp:sp>
    <dsp:sp modelId="{AE5EBBFE-A07A-45A3-8DBE-1B56E0D3AAA3}">
      <dsp:nvSpPr>
        <dsp:cNvPr id="0" name=""/>
        <dsp:cNvSpPr/>
      </dsp:nvSpPr>
      <dsp:spPr>
        <a:xfrm>
          <a:off x="0" y="4402217"/>
          <a:ext cx="5225796" cy="11733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FB01E6-9207-4ED5-BD54-40F1029629B7}">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31212C-9DDE-4E08-81EC-72647F977E83}">
      <dsp:nvSpPr>
        <dsp:cNvPr id="0" name=""/>
        <dsp:cNvSpPr/>
      </dsp:nvSpPr>
      <dsp:spPr>
        <a:xfrm>
          <a:off x="1355170" y="4402217"/>
          <a:ext cx="3870625"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977900">
            <a:lnSpc>
              <a:spcPct val="90000"/>
            </a:lnSpc>
            <a:spcBef>
              <a:spcPct val="0"/>
            </a:spcBef>
            <a:spcAft>
              <a:spcPct val="35000"/>
            </a:spcAft>
            <a:buNone/>
          </a:pPr>
          <a:r>
            <a:rPr lang="en-US" sz="2200" kern="1200"/>
            <a:t>Public stewardship of the Digital Commons</a:t>
          </a:r>
        </a:p>
      </dsp:txBody>
      <dsp:txXfrm>
        <a:off x="1355170" y="4402217"/>
        <a:ext cx="3870625" cy="11733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432054" y="1124712"/>
            <a:ext cx="8277606" cy="3172968"/>
          </a:xfrm>
        </p:spPr>
        <p:txBody>
          <a:bodyPr anchor="b">
            <a:normAutofit/>
          </a:bodyPr>
          <a:lstStyle>
            <a:lvl1pPr algn="l">
              <a:defRPr sz="6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432054" y="4727448"/>
            <a:ext cx="8277606" cy="1481328"/>
          </a:xfrm>
        </p:spPr>
        <p:txBody>
          <a:bodyPr>
            <a:normAutofit/>
          </a:bodyPr>
          <a:lstStyle>
            <a:lvl1pPr marL="0" indent="0" algn="l">
              <a:buNone/>
              <a:defRPr sz="21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432054" y="6356351"/>
            <a:ext cx="2057400" cy="365125"/>
          </a:xfrm>
        </p:spPr>
        <p:txBody>
          <a:bodyPr/>
          <a:lstStyle/>
          <a:p>
            <a:fld id="{02AC24A9-CCB6-4F8D-B8DB-C2F3692CFA5A}" type="datetimeFigureOut">
              <a:rPr lang="en-US" smtClean="0"/>
              <a:t>3/15/20</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6652260" y="6356351"/>
            <a:ext cx="20574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624870" y="434802"/>
            <a:ext cx="146304"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433989" y="4501201"/>
            <a:ext cx="8276022"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154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3/15/20</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8750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3/15/20</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049677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418657" y="0"/>
            <a:ext cx="8375585"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374126" y="787352"/>
            <a:ext cx="96012"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836676" y="548640"/>
            <a:ext cx="7626096" cy="1179576"/>
          </a:xfrm>
        </p:spPr>
        <p:txBody>
          <a:bodyPr>
            <a:normAutofit/>
          </a:bodyPr>
          <a:lstStyle>
            <a:lvl1pPr>
              <a:defRPr sz="3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836676" y="2478024"/>
            <a:ext cx="7626096"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836676" y="6356351"/>
            <a:ext cx="2057400" cy="365125"/>
          </a:xfrm>
        </p:spPr>
        <p:txBody>
          <a:bodyPr/>
          <a:lstStyle/>
          <a:p>
            <a:fld id="{02AC24A9-CCB6-4F8D-B8DB-C2F3692CFA5A}" type="datetimeFigureOut">
              <a:rPr lang="en-US" smtClean="0"/>
              <a:t>3/15/20</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6405372" y="6356351"/>
            <a:ext cx="20574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60368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418658" y="4981421"/>
            <a:ext cx="8351217"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374126" y="5118581"/>
            <a:ext cx="109728"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418338" y="640080"/>
            <a:ext cx="8167878" cy="4114800"/>
          </a:xfrm>
        </p:spPr>
        <p:txBody>
          <a:bodyPr anchor="b">
            <a:normAutofit/>
          </a:bodyPr>
          <a:lstStyle>
            <a:lvl1pPr>
              <a:defRPr sz="495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630936" y="5102352"/>
            <a:ext cx="7955280" cy="585216"/>
          </a:xfrm>
        </p:spPr>
        <p:txBody>
          <a:bodyPr anchor="ctr">
            <a:normAutofit/>
          </a:bodyPr>
          <a:lstStyle>
            <a:lvl1pPr marL="0" indent="0">
              <a:buNone/>
              <a:defRPr sz="15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3/15/20</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636391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418657" y="0"/>
            <a:ext cx="8375585"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374126" y="787352"/>
            <a:ext cx="96012"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836676" y="548640"/>
            <a:ext cx="7626096" cy="1179576"/>
          </a:xfrm>
        </p:spPr>
        <p:txBody>
          <a:bodyPr>
            <a:normAutofit/>
          </a:bodyPr>
          <a:lstStyle>
            <a:lvl1pPr>
              <a:defRPr sz="3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836676" y="2478024"/>
            <a:ext cx="370332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4759452" y="2478024"/>
            <a:ext cx="370332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836676" y="6356351"/>
            <a:ext cx="2057400" cy="365125"/>
          </a:xfrm>
        </p:spPr>
        <p:txBody>
          <a:bodyPr/>
          <a:lstStyle/>
          <a:p>
            <a:fld id="{02AC24A9-CCB6-4F8D-B8DB-C2F3692CFA5A}" type="datetimeFigureOut">
              <a:rPr lang="en-US" smtClean="0"/>
              <a:t>3/15/20</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6405372" y="6356351"/>
            <a:ext cx="20574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3992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418657" y="0"/>
            <a:ext cx="8375585"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374126" y="787352"/>
            <a:ext cx="96012"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836676" y="548640"/>
            <a:ext cx="7626096" cy="1179576"/>
          </a:xfrm>
        </p:spPr>
        <p:txBody>
          <a:bodyPr>
            <a:normAutofit/>
          </a:bodyPr>
          <a:lstStyle>
            <a:lvl1pPr>
              <a:defRPr sz="3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836676" y="2372650"/>
            <a:ext cx="3703320" cy="823912"/>
          </a:xfrm>
        </p:spPr>
        <p:txBody>
          <a:bodyPr anchor="b"/>
          <a:lstStyle>
            <a:lvl1pPr marL="0" indent="0">
              <a:buNone/>
              <a:defRPr sz="1800" b="1" cap="none"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836676" y="3203688"/>
            <a:ext cx="3703320" cy="2968512"/>
          </a:xfrm>
        </p:spPr>
        <p:txBody>
          <a:bodyPr/>
          <a:lstStyle>
            <a:lvl1pPr>
              <a:defRPr sz="1800"/>
            </a:lvl1pPr>
            <a:lvl2pPr>
              <a:defRPr sz="1500"/>
            </a:lvl2pPr>
            <a:lvl3pPr>
              <a:defRPr sz="135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4759452" y="2372650"/>
            <a:ext cx="3703320" cy="823912"/>
          </a:xfrm>
        </p:spPr>
        <p:txBody>
          <a:bodyPr anchor="b"/>
          <a:lstStyle>
            <a:lvl1pPr marL="0" indent="0">
              <a:buNone/>
              <a:defRPr sz="1800" b="1" cap="none" baseline="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4759452" y="3203688"/>
            <a:ext cx="3703320" cy="2968511"/>
          </a:xfrm>
        </p:spPr>
        <p:txBody>
          <a:bodyPr/>
          <a:lstStyle>
            <a:lvl1pPr>
              <a:defRPr sz="1800"/>
            </a:lvl1pPr>
            <a:lvl2pPr>
              <a:defRPr sz="1500"/>
            </a:lvl2pPr>
            <a:lvl3pPr>
              <a:defRPr sz="135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836676" y="6356351"/>
            <a:ext cx="2057400" cy="365125"/>
          </a:xfrm>
        </p:spPr>
        <p:txBody>
          <a:bodyPr/>
          <a:lstStyle/>
          <a:p>
            <a:fld id="{02AC24A9-CCB6-4F8D-B8DB-C2F3692CFA5A}" type="datetimeFigureOut">
              <a:rPr lang="en-US" smtClean="0"/>
              <a:t>3/15/20</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6405372" y="6356351"/>
            <a:ext cx="20574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4546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499390" y="1533525"/>
            <a:ext cx="8187797"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456813" y="2971798"/>
            <a:ext cx="96012"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809244" y="1938528"/>
            <a:ext cx="7632954" cy="2990088"/>
          </a:xfrm>
        </p:spPr>
        <p:txBody>
          <a:bodyPr>
            <a:normAutofit/>
          </a:bodyPr>
          <a:lstStyle>
            <a:lvl1pPr>
              <a:defRPr sz="405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3/15/20</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11934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3/15/20</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5940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418658" y="1162033"/>
            <a:ext cx="2805555"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374126" y="1618375"/>
            <a:ext cx="109728"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651510" y="1709928"/>
            <a:ext cx="2324862" cy="1709928"/>
          </a:xfrm>
        </p:spPr>
        <p:txBody>
          <a:bodyPr tIns="45720" anchor="t">
            <a:normAutofit/>
          </a:bodyPr>
          <a:lstStyle>
            <a:lvl1pPr>
              <a:lnSpc>
                <a:spcPct val="100000"/>
              </a:lnSpc>
              <a:defRPr sz="255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3723894" y="1709928"/>
            <a:ext cx="5047488" cy="4096512"/>
          </a:xfrm>
        </p:spPr>
        <p:txBody>
          <a:bodyPr/>
          <a:lstStyle>
            <a:lvl1pPr>
              <a:defRPr sz="2100"/>
            </a:lvl1pPr>
            <a:lvl2pPr>
              <a:defRPr sz="1800"/>
            </a:lvl2pPr>
            <a:lvl3pPr>
              <a:defRPr sz="1500"/>
            </a:lvl3pPr>
            <a:lvl4pPr>
              <a:defRPr sz="1500"/>
            </a:lvl4pPr>
            <a:lvl5pPr>
              <a:defRPr sz="1500"/>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651510" y="3429000"/>
            <a:ext cx="2324862" cy="2066544"/>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651510" y="6356351"/>
            <a:ext cx="2057400" cy="365125"/>
          </a:xfrm>
        </p:spPr>
        <p:txBody>
          <a:bodyPr/>
          <a:lstStyle/>
          <a:p>
            <a:fld id="{02AC24A9-CCB6-4F8D-B8DB-C2F3692CFA5A}" type="datetimeFigureOut">
              <a:rPr lang="en-US" smtClean="0"/>
              <a:t>3/15/20</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71082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418658" y="1162033"/>
            <a:ext cx="2805555"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374126" y="1618375"/>
            <a:ext cx="109728"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651510" y="1709928"/>
            <a:ext cx="2324862" cy="1709928"/>
          </a:xfrm>
        </p:spPr>
        <p:txBody>
          <a:bodyPr tIns="45720" anchor="t">
            <a:normAutofit/>
          </a:bodyPr>
          <a:lstStyle>
            <a:lvl1pPr>
              <a:lnSpc>
                <a:spcPct val="100000"/>
              </a:lnSpc>
              <a:defRPr sz="255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3723894" y="1161288"/>
            <a:ext cx="5047488" cy="4645152"/>
          </a:xfrm>
        </p:spPr>
        <p:txBody>
          <a:bodyPr>
            <a:normAutofit/>
          </a:bodyPr>
          <a:lstStyle>
            <a:lvl1pPr marL="0" indent="0">
              <a:buNone/>
              <a:defRPr sz="21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651510" y="3438144"/>
            <a:ext cx="2324862" cy="2057400"/>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651510" y="6356351"/>
            <a:ext cx="2057400" cy="365125"/>
          </a:xfrm>
        </p:spPr>
        <p:txBody>
          <a:bodyPr/>
          <a:lstStyle/>
          <a:p>
            <a:fld id="{02AC24A9-CCB6-4F8D-B8DB-C2F3692CFA5A}" type="datetimeFigureOut">
              <a:rPr lang="en-US" smtClean="0"/>
              <a:t>3/15/20</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1063249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2AC24A9-CCB6-4F8D-B8DB-C2F3692CFA5A}" type="datetimeFigureOut">
              <a:rPr lang="en-US" smtClean="0"/>
              <a:t>3/15/20</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23913367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1" r:id="rId6"/>
    <p:sldLayoutId id="2147483686" r:id="rId7"/>
    <p:sldLayoutId id="2147483687" r:id="rId8"/>
    <p:sldLayoutId id="2147483688" r:id="rId9"/>
    <p:sldLayoutId id="2147483690" r:id="rId10"/>
    <p:sldLayoutId id="214748368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5725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useBgFill="1">
        <p:nvSpPr>
          <p:cNvPr id="73" name="Freeform: Shape 7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3719285" cy="51435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useBgFill="1">
        <p:nvSpPr>
          <p:cNvPr id="75" name="Freeform: Shape 7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57250"/>
            <a:ext cx="3711665" cy="51435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defRPr/>
            </a:pPr>
            <a:endParaRPr lang="en-US" sz="1350">
              <a:solidFill>
                <a:prstClr val="white"/>
              </a:solidFill>
              <a:latin typeface="Calibri" panose="020F0502020204030204"/>
            </a:endParaRPr>
          </a:p>
        </p:txBody>
      </p:sp>
      <p:sp>
        <p:nvSpPr>
          <p:cNvPr id="2" name="Title 1">
            <a:extLst>
              <a:ext uri="{FF2B5EF4-FFF2-40B4-BE49-F238E27FC236}">
                <a16:creationId xmlns:a16="http://schemas.microsoft.com/office/drawing/2014/main" id="{1D6C4632-902F-3C43-8F82-0AA38CE5602E}"/>
              </a:ext>
            </a:extLst>
          </p:cNvPr>
          <p:cNvSpPr>
            <a:spLocks noGrp="1"/>
          </p:cNvSpPr>
          <p:nvPr>
            <p:ph type="ctrTitle"/>
          </p:nvPr>
        </p:nvSpPr>
        <p:spPr>
          <a:xfrm>
            <a:off x="673186" y="3128387"/>
            <a:ext cx="3017520" cy="2403101"/>
          </a:xfrm>
          <a:solidFill>
            <a:schemeClr val="bg1"/>
          </a:solidFill>
          <a:ln>
            <a:solidFill>
              <a:schemeClr val="bg1"/>
            </a:solidFill>
          </a:ln>
        </p:spPr>
        <p:txBody>
          <a:bodyPr anchor="b">
            <a:normAutofit fontScale="90000"/>
          </a:bodyPr>
          <a:lstStyle/>
          <a:p>
            <a:r>
              <a:rPr lang="en-GB" sz="3600" b="1" dirty="0"/>
              <a:t>Cambridge Analytica - how do we stop it happening again?</a:t>
            </a:r>
            <a:br>
              <a:rPr lang="en-GB" sz="3600" b="1" dirty="0"/>
            </a:br>
            <a:endParaRPr lang="en-US" sz="3600" dirty="0"/>
          </a:p>
        </p:txBody>
      </p:sp>
      <p:sp>
        <p:nvSpPr>
          <p:cNvPr id="77" name="Rectangle 7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1117343"/>
            <a:ext cx="109728"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79" name="Rectangle 7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2" y="4267440"/>
            <a:ext cx="3017520" cy="13716"/>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pic>
        <p:nvPicPr>
          <p:cNvPr id="1026" name="Picture 2">
            <a:extLst>
              <a:ext uri="{FF2B5EF4-FFF2-40B4-BE49-F238E27FC236}">
                <a16:creationId xmlns:a16="http://schemas.microsoft.com/office/drawing/2014/main" id="{B7D0739A-6B08-9E45-9196-49A915F0824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344114" y="1326513"/>
            <a:ext cx="4239933" cy="409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566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FOREST CITY, NC - APRIL 19:  A collage of profile pictures makes up a wall in the break room at the new Facebook Data Center on April 19, 2012 in Forest City, North Carolina.  The company began construction on the facility in November 2010 and went live today, serving the 845 million Facebook users worldwide.  (Photo by Rainier Ehrhardt/Getty Images)">
            <a:extLst>
              <a:ext uri="{FF2B5EF4-FFF2-40B4-BE49-F238E27FC236}">
                <a16:creationId xmlns:a16="http://schemas.microsoft.com/office/drawing/2014/main" id="{E7CF3EE6-98C6-784E-B158-BBB74C78009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l="18389" r="14944"/>
          <a:stretch/>
        </p:blipFill>
        <p:spPr bwMode="auto">
          <a:xfrm>
            <a:off x="20" y="10"/>
            <a:ext cx="9143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BA5F16B-34B3-EC46-BCF4-48F6D1BBE680}"/>
              </a:ext>
            </a:extLst>
          </p:cNvPr>
          <p:cNvSpPr>
            <a:spLocks noGrp="1"/>
          </p:cNvSpPr>
          <p:nvPr>
            <p:ph type="title"/>
          </p:nvPr>
        </p:nvSpPr>
        <p:spPr>
          <a:xfrm>
            <a:off x="630936" y="941832"/>
            <a:ext cx="7879842" cy="2057400"/>
          </a:xfrm>
        </p:spPr>
        <p:txBody>
          <a:bodyPr anchor="b">
            <a:normAutofit fontScale="90000"/>
          </a:bodyPr>
          <a:lstStyle/>
          <a:p>
            <a:r>
              <a:rPr lang="en-GB" sz="4000" dirty="0"/>
              <a:t>CA collected 220 million US citizens data with 5,000 separate data points for each of them</a:t>
            </a:r>
            <a:br>
              <a:rPr lang="en-US" sz="3600" dirty="0"/>
            </a:br>
            <a:endParaRPr lang="en-US" sz="3600" dirty="0"/>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88ED940-0DD3-9A40-B6B3-7CB7FE869AD3}"/>
              </a:ext>
            </a:extLst>
          </p:cNvPr>
          <p:cNvSpPr>
            <a:spLocks noGrp="1"/>
          </p:cNvSpPr>
          <p:nvPr>
            <p:ph idx="1"/>
          </p:nvPr>
        </p:nvSpPr>
        <p:spPr>
          <a:xfrm>
            <a:off x="630936" y="3502152"/>
            <a:ext cx="7879842" cy="2670048"/>
          </a:xfrm>
        </p:spPr>
        <p:txBody>
          <a:bodyPr>
            <a:normAutofit fontScale="92500"/>
          </a:bodyPr>
          <a:lstStyle/>
          <a:p>
            <a:r>
              <a:rPr lang="en-US" sz="2000" dirty="0"/>
              <a:t>Considered the largest database ever built in behavioral  data and </a:t>
            </a:r>
            <a:r>
              <a:rPr lang="en-GB" sz="2000" dirty="0"/>
              <a:t>psychometric modelling</a:t>
            </a:r>
            <a:endParaRPr lang="en-US" sz="2000" dirty="0"/>
          </a:p>
          <a:p>
            <a:r>
              <a:rPr lang="en-US" sz="2000" dirty="0"/>
              <a:t>Created under the basis of creating a novel research area denominated Computational psychology</a:t>
            </a:r>
          </a:p>
          <a:p>
            <a:r>
              <a:rPr lang="en-US" sz="2000" dirty="0"/>
              <a:t>Data collected from Facebook </a:t>
            </a:r>
            <a:r>
              <a:rPr lang="en-GB" dirty="0"/>
              <a:t>Graph API </a:t>
            </a:r>
            <a:r>
              <a:rPr lang="en-US" sz="2000" dirty="0"/>
              <a:t>among others</a:t>
            </a:r>
          </a:p>
          <a:p>
            <a:r>
              <a:rPr lang="en-GB" dirty="0"/>
              <a:t>On July 22</a:t>
            </a:r>
            <a:r>
              <a:rPr lang="en-GB" baseline="30000" dirty="0"/>
              <a:t>nd</a:t>
            </a:r>
            <a:r>
              <a:rPr lang="en-GB" dirty="0"/>
              <a:t>, 2019, the Federal Trade Commission presented a case against CA, which hearings will be held on March 24</a:t>
            </a:r>
            <a:r>
              <a:rPr lang="en-GB" baseline="30000" dirty="0"/>
              <a:t>th</a:t>
            </a:r>
            <a:r>
              <a:rPr lang="en-GB" dirty="0"/>
              <a:t>, 2020</a:t>
            </a:r>
            <a:endParaRPr lang="en-GB" sz="2000" dirty="0"/>
          </a:p>
          <a:p>
            <a:endParaRPr lang="en-GB" sz="2000" dirty="0"/>
          </a:p>
          <a:p>
            <a:endParaRPr lang="en-US" sz="2000" dirty="0"/>
          </a:p>
          <a:p>
            <a:endParaRPr lang="en-US" sz="2000" dirty="0"/>
          </a:p>
          <a:p>
            <a:endParaRPr lang="en-US" sz="2000" dirty="0"/>
          </a:p>
        </p:txBody>
      </p:sp>
    </p:spTree>
    <p:extLst>
      <p:ext uri="{BB962C8B-B14F-4D97-AF65-F5344CB8AC3E}">
        <p14:creationId xmlns:p14="http://schemas.microsoft.com/office/powerpoint/2010/main" val="403895324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EAF38DC-B069-4F74-89ED-92C7579C3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FOREST CITY, NC - APRIL 19:  A collage of profile pictures makes up a wall in the break room at the new Facebook Data Center on April 19, 2012 in Forest City, North Carolina.  The company began construction on the facility in November 2010 and went live today, serving the 845 million Facebook users worldwide.  (Photo by Rainier Ehrhardt/Getty Images)">
            <a:extLst>
              <a:ext uri="{FF2B5EF4-FFF2-40B4-BE49-F238E27FC236}">
                <a16:creationId xmlns:a16="http://schemas.microsoft.com/office/drawing/2014/main" id="{04F27983-FDE3-A542-8337-349A77FA5D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39" r="28295"/>
          <a:stretch/>
        </p:blipFill>
        <p:spPr bwMode="auto">
          <a:xfrm>
            <a:off x="3662267" y="10"/>
            <a:ext cx="5481733"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4" name="Freeform: Shape 23">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142"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7A0CBFF4-EA32-4FE2-BA6B-8F3A6E6ED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322386"/>
            <a:ext cx="73152" cy="411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8326" y="2185062"/>
            <a:ext cx="373761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FEBA40F-356C-064F-8D29-4AC2C2D460FD}"/>
              </a:ext>
            </a:extLst>
          </p:cNvPr>
          <p:cNvSpPr>
            <a:spLocks noGrp="1"/>
          </p:cNvSpPr>
          <p:nvPr>
            <p:ph idx="1"/>
          </p:nvPr>
        </p:nvSpPr>
        <p:spPr>
          <a:xfrm>
            <a:off x="266604" y="710059"/>
            <a:ext cx="3799332" cy="6002584"/>
          </a:xfrm>
        </p:spPr>
        <p:txBody>
          <a:bodyPr anchor="t">
            <a:normAutofit lnSpcReduction="10000"/>
          </a:bodyPr>
          <a:lstStyle/>
          <a:p>
            <a:pPr>
              <a:lnSpc>
                <a:spcPct val="100000"/>
              </a:lnSpc>
            </a:pPr>
            <a:r>
              <a:rPr lang="en-GB" sz="1400" dirty="0"/>
              <a:t>Here's her photo, here's where she works, here's her house. Here are her kids, this is where they go to school, this is the car she drives. </a:t>
            </a:r>
          </a:p>
          <a:p>
            <a:pPr>
              <a:lnSpc>
                <a:spcPct val="100000"/>
              </a:lnSpc>
            </a:pPr>
            <a:r>
              <a:rPr lang="en-GB" sz="1400" dirty="0"/>
              <a:t>She voted Romney in 2012, she loves Katy Perry, she drives an Audi, she's a basic ... and on and on and on. </a:t>
            </a:r>
          </a:p>
          <a:p>
            <a:pPr>
              <a:lnSpc>
                <a:spcPct val="100000"/>
              </a:lnSpc>
            </a:pPr>
            <a:r>
              <a:rPr lang="en-GB" sz="1400" dirty="0"/>
              <a:t>We knew everything about her for many records, the information was updated in real time, so if she posted to Facebook, we could see it happening.</a:t>
            </a:r>
          </a:p>
          <a:p>
            <a:pPr>
              <a:lnSpc>
                <a:spcPct val="100000"/>
              </a:lnSpc>
            </a:pPr>
            <a:r>
              <a:rPr lang="en-GB" sz="1400" dirty="0"/>
              <a:t>And not only did we have all her Facebook data, but we were merging it with all the commercial and state bureau data we'd bought as well. And imputations made from the US Census. </a:t>
            </a:r>
          </a:p>
          <a:p>
            <a:pPr>
              <a:lnSpc>
                <a:spcPct val="100000"/>
              </a:lnSpc>
            </a:pPr>
            <a:r>
              <a:rPr lang="en-GB" sz="1400" dirty="0"/>
              <a:t>We had data about her mortgage applications, we knew how much money she made, whether she owned a gun. We had information from her airline mileage programs, so we knew how often she flew. We could see if she was married (she wasn't). We had a sense of her physical health.</a:t>
            </a:r>
          </a:p>
          <a:p>
            <a:pPr>
              <a:lnSpc>
                <a:spcPct val="100000"/>
              </a:lnSpc>
            </a:pPr>
            <a:r>
              <a:rPr lang="en-GB" sz="1400" dirty="0"/>
              <a:t>And we had a satellite photo of her house, easily obtained from Google Earth. We had re-created her life in our computer. She had no idea.</a:t>
            </a:r>
          </a:p>
          <a:p>
            <a:pPr>
              <a:lnSpc>
                <a:spcPct val="100000"/>
              </a:lnSpc>
            </a:pPr>
            <a:endParaRPr lang="en-GB" sz="1400" dirty="0"/>
          </a:p>
        </p:txBody>
      </p:sp>
    </p:spTree>
    <p:extLst>
      <p:ext uri="{BB962C8B-B14F-4D97-AF65-F5344CB8AC3E}">
        <p14:creationId xmlns:p14="http://schemas.microsoft.com/office/powerpoint/2010/main" val="1118936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9F45C-C01A-5A42-B1A0-D31E37EBEF04}"/>
              </a:ext>
            </a:extLst>
          </p:cNvPr>
          <p:cNvSpPr>
            <a:spLocks noGrp="1"/>
          </p:cNvSpPr>
          <p:nvPr>
            <p:ph type="title"/>
          </p:nvPr>
        </p:nvSpPr>
        <p:spPr>
          <a:xfrm>
            <a:off x="836677" y="548639"/>
            <a:ext cx="3962400" cy="1424539"/>
          </a:xfrm>
        </p:spPr>
        <p:txBody>
          <a:bodyPr>
            <a:normAutofit fontScale="90000"/>
          </a:bodyPr>
          <a:lstStyle/>
          <a:p>
            <a:pPr lvl="0" defTabSz="914400" eaLnBrk="0" fontAlgn="base" hangingPunct="0">
              <a:lnSpc>
                <a:spcPct val="100000"/>
              </a:lnSpc>
              <a:spcAft>
                <a:spcPct val="0"/>
              </a:spcAft>
            </a:pPr>
            <a:r>
              <a:rPr lang="en-US" altLang="en-US" sz="800" dirty="0">
                <a:latin typeface="Verdana" panose="020B0604030504040204" pitchFamily="34" charset="0"/>
              </a:rPr>
              <a:t>Information Commissioner’s Office </a:t>
            </a:r>
            <a:br>
              <a:rPr lang="en-US" altLang="en-US" sz="800" dirty="0"/>
            </a:br>
            <a:r>
              <a:rPr lang="en-US" altLang="en-US" sz="3100" dirty="0">
                <a:latin typeface="Georgia" panose="02040502050405020303" pitchFamily="18" charset="0"/>
              </a:rPr>
              <a:t>Investigation into the use of data analytics in political campaigns</a:t>
            </a:r>
            <a:br>
              <a:rPr lang="en-US" altLang="en-US" sz="3200" dirty="0">
                <a:latin typeface="Georgia" panose="02040502050405020303" pitchFamily="18" charset="0"/>
              </a:rPr>
            </a:br>
            <a:r>
              <a:rPr lang="en-US" altLang="en-US" sz="1300" dirty="0">
                <a:latin typeface="Georgia" panose="02040502050405020303" pitchFamily="18" charset="0"/>
              </a:rPr>
              <a:t> </a:t>
            </a:r>
            <a:br>
              <a:rPr lang="en-US" altLang="en-US" sz="800" dirty="0"/>
            </a:br>
            <a:r>
              <a:rPr lang="en-US" altLang="en-US" sz="1400" dirty="0">
                <a:latin typeface="Verdana" panose="020B0604030504040204" pitchFamily="34" charset="0"/>
              </a:rPr>
              <a:t>A report to Parliament 6 November 2018 </a:t>
            </a:r>
            <a:br>
              <a:rPr lang="en-US" altLang="en-US" sz="800" dirty="0">
                <a:solidFill>
                  <a:srgbClr val="FF0000"/>
                </a:solidFill>
              </a:rPr>
            </a:br>
            <a:endParaRPr lang="en-US" dirty="0"/>
          </a:p>
        </p:txBody>
      </p:sp>
      <p:sp>
        <p:nvSpPr>
          <p:cNvPr id="3" name="Content Placeholder 2">
            <a:extLst>
              <a:ext uri="{FF2B5EF4-FFF2-40B4-BE49-F238E27FC236}">
                <a16:creationId xmlns:a16="http://schemas.microsoft.com/office/drawing/2014/main" id="{967CBC93-CA11-A946-BD07-408425870AC7}"/>
              </a:ext>
            </a:extLst>
          </p:cNvPr>
          <p:cNvSpPr>
            <a:spLocks noGrp="1"/>
          </p:cNvSpPr>
          <p:nvPr>
            <p:ph idx="1"/>
          </p:nvPr>
        </p:nvSpPr>
        <p:spPr>
          <a:xfrm>
            <a:off x="451665" y="2229853"/>
            <a:ext cx="4617640" cy="4223886"/>
          </a:xfrm>
        </p:spPr>
        <p:txBody>
          <a:bodyPr>
            <a:normAutofit fontScale="85000" lnSpcReduction="10000"/>
          </a:bodyPr>
          <a:lstStyle/>
          <a:p>
            <a:pPr algn="just"/>
            <a:r>
              <a:rPr lang="en-GB" sz="1700" dirty="0"/>
              <a:t>We sent 11 warning letters requiring action by the main political parties </a:t>
            </a:r>
          </a:p>
          <a:p>
            <a:pPr algn="just"/>
            <a:r>
              <a:rPr lang="en-GB" sz="1700" dirty="0"/>
              <a:t>Fined </a:t>
            </a:r>
            <a:r>
              <a:rPr lang="en-GB" sz="1700" dirty="0" err="1"/>
              <a:t>Leave.EU</a:t>
            </a:r>
            <a:r>
              <a:rPr lang="en-GB" sz="1700" dirty="0"/>
              <a:t> and Eldon Insurance (trading as </a:t>
            </a:r>
            <a:r>
              <a:rPr lang="en-GB" sz="1700" dirty="0" err="1"/>
              <a:t>GoSkippy</a:t>
            </a:r>
            <a:r>
              <a:rPr lang="en-GB" sz="1700" dirty="0"/>
              <a:t>) £60,000 each.</a:t>
            </a:r>
          </a:p>
          <a:p>
            <a:pPr algn="just"/>
            <a:r>
              <a:rPr lang="en-GB" sz="1700" dirty="0"/>
              <a:t>Fined </a:t>
            </a:r>
            <a:r>
              <a:rPr lang="en-GB" sz="1700" dirty="0" err="1"/>
              <a:t>Leave.EU</a:t>
            </a:r>
            <a:r>
              <a:rPr lang="en-GB" sz="1700" dirty="0"/>
              <a:t> £15,000 for a separate, serious breach of PECR regulation 22 after almost 300,000 emails were sent to Eldon Insurance.</a:t>
            </a:r>
          </a:p>
          <a:p>
            <a:pPr algn="just"/>
            <a:r>
              <a:rPr lang="en-GB" sz="1700" dirty="0"/>
              <a:t>We issued Facebook with the maximum monetary penalty of £500,000 </a:t>
            </a:r>
          </a:p>
          <a:p>
            <a:pPr algn="just"/>
            <a:r>
              <a:rPr lang="en-GB" sz="1700" dirty="0"/>
              <a:t>We issued a monetary penalty in the sum of £140,000 to data broker Emma’s Diary (Lifecycle Marketing (Mother and Baby) Limited </a:t>
            </a:r>
            <a:endParaRPr lang="en-GB" sz="1700" b="1" dirty="0"/>
          </a:p>
          <a:p>
            <a:pPr algn="just"/>
            <a:r>
              <a:rPr lang="en-GB" sz="1700" dirty="0"/>
              <a:t>We are in the process of referring CA to the Insolvency Service. </a:t>
            </a:r>
          </a:p>
          <a:p>
            <a:pPr algn="just"/>
            <a:r>
              <a:rPr lang="en-GB" sz="1700" dirty="0"/>
              <a:t>We issued an Enforcement Notice to </a:t>
            </a:r>
            <a:r>
              <a:rPr lang="en-GB" sz="1700" dirty="0" err="1"/>
              <a:t>AggregateIQ</a:t>
            </a:r>
            <a:r>
              <a:rPr lang="en-GB" sz="1700" dirty="0"/>
              <a:t> to stop processing retained UK citizen data. </a:t>
            </a:r>
          </a:p>
          <a:p>
            <a:pPr algn="just"/>
            <a:endParaRPr lang="en-GB" sz="1400" dirty="0"/>
          </a:p>
          <a:p>
            <a:pPr algn="just"/>
            <a:endParaRPr lang="en-GB" sz="1400" dirty="0"/>
          </a:p>
          <a:p>
            <a:pPr algn="just"/>
            <a:endParaRPr lang="en-US" sz="1400" dirty="0"/>
          </a:p>
        </p:txBody>
      </p:sp>
      <p:pic>
        <p:nvPicPr>
          <p:cNvPr id="5" name="Picture 4" descr="A screenshot of a cell phone&#10;&#10;Description automatically generated">
            <a:extLst>
              <a:ext uri="{FF2B5EF4-FFF2-40B4-BE49-F238E27FC236}">
                <a16:creationId xmlns:a16="http://schemas.microsoft.com/office/drawing/2014/main" id="{DE19672E-4CEC-1C4E-B997-F4059AD237C1}"/>
              </a:ext>
            </a:extLst>
          </p:cNvPr>
          <p:cNvPicPr>
            <a:picLocks noChangeAspect="1"/>
          </p:cNvPicPr>
          <p:nvPr/>
        </p:nvPicPr>
        <p:blipFill rotWithShape="1">
          <a:blip r:embed="rId2"/>
          <a:srcRect l="9149" t="4596" r="56141" b="4456"/>
          <a:stretch/>
        </p:blipFill>
        <p:spPr>
          <a:xfrm>
            <a:off x="5069305" y="128337"/>
            <a:ext cx="3962400" cy="6593305"/>
          </a:xfrm>
          <a:prstGeom prst="rect">
            <a:avLst/>
          </a:prstGeom>
        </p:spPr>
      </p:pic>
    </p:spTree>
    <p:extLst>
      <p:ext uri="{BB962C8B-B14F-4D97-AF65-F5344CB8AC3E}">
        <p14:creationId xmlns:p14="http://schemas.microsoft.com/office/powerpoint/2010/main" val="1860511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76060-4418-0E49-B394-228201B14845}"/>
              </a:ext>
            </a:extLst>
          </p:cNvPr>
          <p:cNvSpPr>
            <a:spLocks noGrp="1"/>
          </p:cNvSpPr>
          <p:nvPr>
            <p:ph type="title"/>
          </p:nvPr>
        </p:nvSpPr>
        <p:spPr/>
        <p:txBody>
          <a:bodyPr/>
          <a:lstStyle/>
          <a:p>
            <a:pPr algn="r"/>
            <a:r>
              <a:rPr lang="en-US" dirty="0"/>
              <a:t>Cambridge Analytica network analysis</a:t>
            </a:r>
          </a:p>
        </p:txBody>
      </p:sp>
      <p:pic>
        <p:nvPicPr>
          <p:cNvPr id="9" name="Content Placeholder 8" descr="A close up of a map&#10;&#10;Description automatically generated">
            <a:extLst>
              <a:ext uri="{FF2B5EF4-FFF2-40B4-BE49-F238E27FC236}">
                <a16:creationId xmlns:a16="http://schemas.microsoft.com/office/drawing/2014/main" id="{DF1CB230-92D7-E047-B2DD-96189A136C7F}"/>
              </a:ext>
            </a:extLst>
          </p:cNvPr>
          <p:cNvPicPr>
            <a:picLocks noGrp="1" noChangeAspect="1"/>
          </p:cNvPicPr>
          <p:nvPr>
            <p:ph idx="1"/>
          </p:nvPr>
        </p:nvPicPr>
        <p:blipFill>
          <a:blip r:embed="rId2"/>
          <a:stretch>
            <a:fillRect/>
          </a:stretch>
        </p:blipFill>
        <p:spPr>
          <a:xfrm>
            <a:off x="0" y="1544200"/>
            <a:ext cx="9143758" cy="3070330"/>
          </a:xfrm>
        </p:spPr>
      </p:pic>
      <p:sp>
        <p:nvSpPr>
          <p:cNvPr id="10" name="Rectangle 9">
            <a:extLst>
              <a:ext uri="{FF2B5EF4-FFF2-40B4-BE49-F238E27FC236}">
                <a16:creationId xmlns:a16="http://schemas.microsoft.com/office/drawing/2014/main" id="{332C13DB-01F2-F14B-BC37-F9D9C4A9E88A}"/>
              </a:ext>
            </a:extLst>
          </p:cNvPr>
          <p:cNvSpPr/>
          <p:nvPr/>
        </p:nvSpPr>
        <p:spPr>
          <a:xfrm>
            <a:off x="638163" y="4990634"/>
            <a:ext cx="8023122" cy="646331"/>
          </a:xfrm>
          <a:prstGeom prst="rect">
            <a:avLst/>
          </a:prstGeom>
        </p:spPr>
        <p:txBody>
          <a:bodyPr wrap="square">
            <a:spAutoFit/>
          </a:bodyPr>
          <a:lstStyle/>
          <a:p>
            <a:r>
              <a:rPr lang="en-US" dirty="0"/>
              <a:t>https://</a:t>
            </a:r>
            <a:r>
              <a:rPr lang="en-US" dirty="0" err="1"/>
              <a:t>littlesis.org</a:t>
            </a:r>
            <a:r>
              <a:rPr lang="en-US" dirty="0"/>
              <a:t>/maps/2897-cambridge-analytica-brexit-trump-and-climate-science-denial</a:t>
            </a:r>
          </a:p>
        </p:txBody>
      </p:sp>
    </p:spTree>
    <p:extLst>
      <p:ext uri="{BB962C8B-B14F-4D97-AF65-F5344CB8AC3E}">
        <p14:creationId xmlns:p14="http://schemas.microsoft.com/office/powerpoint/2010/main" val="3255798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picture containing white, photo, covered, car&#10;&#10;Description automatically generated">
            <a:extLst>
              <a:ext uri="{FF2B5EF4-FFF2-40B4-BE49-F238E27FC236}">
                <a16:creationId xmlns:a16="http://schemas.microsoft.com/office/drawing/2014/main" id="{0022F5CD-239C-E04C-9868-48CADD544E4E}"/>
              </a:ext>
            </a:extLst>
          </p:cNvPr>
          <p:cNvPicPr>
            <a:picLocks noGrp="1" noChangeAspect="1"/>
          </p:cNvPicPr>
          <p:nvPr>
            <p:ph idx="1"/>
          </p:nvPr>
        </p:nvPicPr>
        <p:blipFill rotWithShape="1">
          <a:blip r:embed="rId2"/>
          <a:srcRect l="4298" t="9098" b="4225"/>
          <a:stretch/>
        </p:blipFill>
        <p:spPr>
          <a:xfrm rot="5400000">
            <a:off x="4722890" y="2002374"/>
            <a:ext cx="5220931" cy="3546428"/>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7BCC828A-CE89-FF44-A6A4-CAD2BF62D69C}"/>
              </a:ext>
            </a:extLst>
          </p:cNvPr>
          <p:cNvPicPr>
            <a:picLocks noChangeAspect="1"/>
          </p:cNvPicPr>
          <p:nvPr/>
        </p:nvPicPr>
        <p:blipFill>
          <a:blip r:embed="rId3"/>
          <a:stretch>
            <a:fillRect/>
          </a:stretch>
        </p:blipFill>
        <p:spPr>
          <a:xfrm>
            <a:off x="-3810" y="1743077"/>
            <a:ext cx="5353665" cy="3371846"/>
          </a:xfrm>
          <a:prstGeom prst="rect">
            <a:avLst/>
          </a:prstGeom>
        </p:spPr>
      </p:pic>
    </p:spTree>
    <p:extLst>
      <p:ext uri="{BB962C8B-B14F-4D97-AF65-F5344CB8AC3E}">
        <p14:creationId xmlns:p14="http://schemas.microsoft.com/office/powerpoint/2010/main" val="1326228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416EBC-B41E-4F8A-BE9F-07301B682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AFF79527-C7F1-4E06-8126-A8E8C5FEB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7" y="1162033"/>
            <a:ext cx="2805555"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48EBDF-F777-0448-B831-EF6A57A53FF2}"/>
              </a:ext>
            </a:extLst>
          </p:cNvPr>
          <p:cNvSpPr>
            <a:spLocks noGrp="1"/>
          </p:cNvSpPr>
          <p:nvPr>
            <p:ph type="title"/>
          </p:nvPr>
        </p:nvSpPr>
        <p:spPr>
          <a:xfrm>
            <a:off x="483853" y="1719072"/>
            <a:ext cx="2740359" cy="3520440"/>
          </a:xfrm>
        </p:spPr>
        <p:txBody>
          <a:bodyPr anchor="t">
            <a:normAutofit/>
          </a:bodyPr>
          <a:lstStyle/>
          <a:p>
            <a:pPr algn="ctr"/>
            <a:br>
              <a:rPr lang="en-US" sz="1800" b="1" dirty="0"/>
            </a:br>
            <a:r>
              <a:rPr lang="en-US" sz="2000" b="1" dirty="0"/>
              <a:t>Recommendations</a:t>
            </a:r>
            <a:br>
              <a:rPr lang="en-US" sz="1800" b="1" dirty="0"/>
            </a:br>
            <a:br>
              <a:rPr lang="en-US" sz="1800" b="1" dirty="0"/>
            </a:br>
            <a:br>
              <a:rPr lang="en-US" sz="1800" b="1" dirty="0"/>
            </a:br>
            <a:r>
              <a:rPr lang="en-US" sz="3600" dirty="0"/>
              <a:t> for a Data society</a:t>
            </a:r>
          </a:p>
        </p:txBody>
      </p:sp>
      <p:sp>
        <p:nvSpPr>
          <p:cNvPr id="14" name="Rectangle 13">
            <a:extLst>
              <a:ext uri="{FF2B5EF4-FFF2-40B4-BE49-F238E27FC236}">
                <a16:creationId xmlns:a16="http://schemas.microsoft.com/office/drawing/2014/main" id="{55986208-8A53-4E92-9197-6B57BCCB2F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1618375"/>
            <a:ext cx="109728"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C76A7579-34FE-4AAB-AE75-6B3CB9DE2D2D}"/>
              </a:ext>
            </a:extLst>
          </p:cNvPr>
          <p:cNvGraphicFramePr>
            <a:graphicFrameLocks noGrp="1"/>
          </p:cNvGraphicFramePr>
          <p:nvPr>
            <p:ph idx="1"/>
            <p:extLst>
              <p:ext uri="{D42A27DB-BD31-4B8C-83A1-F6EECF244321}">
                <p14:modId xmlns:p14="http://schemas.microsoft.com/office/powerpoint/2010/main" val="3940003311"/>
              </p:ext>
            </p:extLst>
          </p:nvPr>
        </p:nvGraphicFramePr>
        <p:xfrm>
          <a:off x="3545586" y="640080"/>
          <a:ext cx="5225796"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992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B47C-B39F-3242-8490-128ECBDDD59B}"/>
              </a:ext>
            </a:extLst>
          </p:cNvPr>
          <p:cNvSpPr>
            <a:spLocks noGrp="1"/>
          </p:cNvSpPr>
          <p:nvPr>
            <p:ph type="title"/>
          </p:nvPr>
        </p:nvSpPr>
        <p:spPr/>
        <p:txBody>
          <a:bodyPr/>
          <a:lstStyle/>
          <a:p>
            <a:r>
              <a:rPr lang="en-GB" b="1" dirty="0" err="1"/>
              <a:t>Emerdata</a:t>
            </a:r>
            <a:r>
              <a:rPr lang="en-GB" b="1" dirty="0"/>
              <a:t> Limited</a:t>
            </a:r>
            <a:br>
              <a:rPr lang="en-GB" b="1" dirty="0"/>
            </a:br>
            <a:r>
              <a:rPr lang="en-GB" sz="2000" dirty="0"/>
              <a:t>Company number 10911848</a:t>
            </a:r>
            <a:endParaRPr lang="en-US" dirty="0"/>
          </a:p>
        </p:txBody>
      </p:sp>
      <p:sp>
        <p:nvSpPr>
          <p:cNvPr id="3" name="Content Placeholder 2">
            <a:extLst>
              <a:ext uri="{FF2B5EF4-FFF2-40B4-BE49-F238E27FC236}">
                <a16:creationId xmlns:a16="http://schemas.microsoft.com/office/drawing/2014/main" id="{CE9A26B1-5FAB-4144-B021-F2E7AACCC597}"/>
              </a:ext>
            </a:extLst>
          </p:cNvPr>
          <p:cNvSpPr>
            <a:spLocks noGrp="1"/>
          </p:cNvSpPr>
          <p:nvPr>
            <p:ph idx="1"/>
          </p:nvPr>
        </p:nvSpPr>
        <p:spPr/>
        <p:txBody>
          <a:bodyPr/>
          <a:lstStyle/>
          <a:p>
            <a:r>
              <a:rPr lang="en-US" dirty="0" err="1"/>
              <a:t>Emerdata's</a:t>
            </a:r>
            <a:r>
              <a:rPr lang="en-US" dirty="0"/>
              <a:t> board of directors included Frontier Services Group officer Johnson </a:t>
            </a:r>
            <a:r>
              <a:rPr lang="en-US" b="1" dirty="0"/>
              <a:t>Chun Shun Ko</a:t>
            </a:r>
            <a:r>
              <a:rPr lang="en-US" dirty="0"/>
              <a:t>. Cambridge Analytica investor </a:t>
            </a:r>
            <a:r>
              <a:rPr lang="en-US" b="1" dirty="0"/>
              <a:t>Rebekah Mercer</a:t>
            </a:r>
            <a:r>
              <a:rPr lang="en-US" dirty="0"/>
              <a:t>, and Cambridge Analytica CEO </a:t>
            </a:r>
            <a:r>
              <a:rPr lang="en-US" b="1" dirty="0"/>
              <a:t>Alexander Nix</a:t>
            </a:r>
          </a:p>
          <a:p>
            <a:endParaRPr lang="en-US" b="1" dirty="0"/>
          </a:p>
          <a:p>
            <a:r>
              <a:rPr lang="en-GB" dirty="0"/>
              <a:t>In July 2019, it was revealed that </a:t>
            </a:r>
            <a:r>
              <a:rPr lang="en-GB" dirty="0" err="1"/>
              <a:t>Emerdata</a:t>
            </a:r>
            <a:r>
              <a:rPr lang="en-GB" dirty="0"/>
              <a:t> Limited "fully acquired" the SCL companies including SCL, Cambridge Analytica and Aggregate IQ.</a:t>
            </a:r>
            <a:endParaRPr lang="en-US" b="1" dirty="0"/>
          </a:p>
        </p:txBody>
      </p:sp>
    </p:spTree>
    <p:extLst>
      <p:ext uri="{BB962C8B-B14F-4D97-AF65-F5344CB8AC3E}">
        <p14:creationId xmlns:p14="http://schemas.microsoft.com/office/powerpoint/2010/main" val="16244427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84192C3-78FA-784F-A711-46271BCAE4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663"/>
            <a:ext cx="9144000" cy="514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160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5F16B-34B3-EC46-BCF4-48F6D1BBE6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ED940-0DD3-9A40-B6B3-7CB7FE869AD3}"/>
              </a:ext>
            </a:extLst>
          </p:cNvPr>
          <p:cNvSpPr>
            <a:spLocks noGrp="1"/>
          </p:cNvSpPr>
          <p:nvPr>
            <p:ph idx="1"/>
          </p:nvPr>
        </p:nvSpPr>
        <p:spPr/>
        <p:txBody>
          <a:bodyPr/>
          <a:lstStyle/>
          <a:p>
            <a:r>
              <a:rPr lang="en-GB" dirty="0"/>
              <a:t>The Cambridge Analytica scandal which erupted in March 2018 brought to light the potential of personal data being utilised without consent for political advertising purposes. It brought into question the results of both the US Presidential Elections and the Brexit vote in the UK.</a:t>
            </a:r>
          </a:p>
          <a:p>
            <a:r>
              <a:rPr lang="en-GB" dirty="0"/>
              <a:t>We’d like you to consider not only how we can ensure something similar to Cambridge Analytica doesn’t happen again, but also how can we ensure that elections in general remain free of interference.</a:t>
            </a:r>
          </a:p>
          <a:p>
            <a:endParaRPr lang="en-US" dirty="0"/>
          </a:p>
        </p:txBody>
      </p:sp>
    </p:spTree>
    <p:extLst>
      <p:ext uri="{BB962C8B-B14F-4D97-AF65-F5344CB8AC3E}">
        <p14:creationId xmlns:p14="http://schemas.microsoft.com/office/powerpoint/2010/main" val="4031346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4B23-123D-A64A-A424-991AB05364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73539B-C697-774E-8F7A-DF3609A14179}"/>
              </a:ext>
            </a:extLst>
          </p:cNvPr>
          <p:cNvSpPr>
            <a:spLocks noGrp="1"/>
          </p:cNvSpPr>
          <p:nvPr>
            <p:ph idx="1"/>
          </p:nvPr>
        </p:nvSpPr>
        <p:spPr/>
        <p:txBody>
          <a:bodyPr>
            <a:normAutofit fontScale="70000" lnSpcReduction="20000"/>
          </a:bodyPr>
          <a:lstStyle/>
          <a:p>
            <a:r>
              <a:rPr lang="en-GB" b="1" dirty="0"/>
              <a:t>2.2 Presentation</a:t>
            </a:r>
          </a:p>
          <a:p>
            <a:r>
              <a:rPr lang="en-GB" dirty="0"/>
              <a:t>Presentations will be held on Monday morning. You will have 15 minutes for the presentation and 5 minutes for questions.</a:t>
            </a:r>
          </a:p>
          <a:p>
            <a:r>
              <a:rPr lang="en-GB" dirty="0"/>
              <a:t>We expect you to:</a:t>
            </a:r>
          </a:p>
          <a:p>
            <a:r>
              <a:rPr lang="en-GB" dirty="0"/>
              <a:t>Summarise the topic you are discussing</a:t>
            </a:r>
          </a:p>
          <a:p>
            <a:r>
              <a:rPr lang="en-GB" dirty="0"/>
              <a:t>Identify the challenges and ambiguities</a:t>
            </a:r>
          </a:p>
          <a:p>
            <a:r>
              <a:rPr lang="en-GB" dirty="0"/>
              <a:t>Highlight some potential solutions or approaches to addressing the challenges</a:t>
            </a:r>
          </a:p>
          <a:p>
            <a:r>
              <a:rPr lang="en-GB" dirty="0"/>
              <a:t>Conclude with your personal opinion or recommendation</a:t>
            </a:r>
          </a:p>
          <a:p>
            <a:r>
              <a:rPr lang="en-GB" dirty="0"/>
              <a:t>We suggest you:</a:t>
            </a:r>
          </a:p>
          <a:p>
            <a:r>
              <a:rPr lang="en-GB" dirty="0"/>
              <a:t>Focus on getting your points across clearly and </a:t>
            </a:r>
            <a:r>
              <a:rPr lang="en-GB" dirty="0" err="1"/>
              <a:t>succintly</a:t>
            </a:r>
            <a:endParaRPr lang="en-GB" dirty="0"/>
          </a:p>
          <a:p>
            <a:r>
              <a:rPr lang="en-GB" dirty="0"/>
              <a:t>Do not go over the time limit</a:t>
            </a:r>
          </a:p>
          <a:p>
            <a:r>
              <a:rPr lang="en-GB" dirty="0"/>
              <a:t>Use visuals to bring the topic to life</a:t>
            </a:r>
          </a:p>
          <a:p>
            <a:endParaRPr lang="en-US" dirty="0"/>
          </a:p>
        </p:txBody>
      </p:sp>
    </p:spTree>
    <p:extLst>
      <p:ext uri="{BB962C8B-B14F-4D97-AF65-F5344CB8AC3E}">
        <p14:creationId xmlns:p14="http://schemas.microsoft.com/office/powerpoint/2010/main" val="2085914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471B265-2B64-CF4E-9581-3B8E189EF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113" y="0"/>
            <a:ext cx="68357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78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whiteboard&#10;&#10;Description automatically generated">
            <a:extLst>
              <a:ext uri="{FF2B5EF4-FFF2-40B4-BE49-F238E27FC236}">
                <a16:creationId xmlns:a16="http://schemas.microsoft.com/office/drawing/2014/main" id="{64225FE2-D19D-BD48-9A53-5D1E5A2FF67B}"/>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2184" t="5050" r="10275" b="3303"/>
          <a:stretch/>
        </p:blipFill>
        <p:spPr>
          <a:xfrm>
            <a:off x="4572000" y="0"/>
            <a:ext cx="4572000" cy="6858000"/>
          </a:xfrm>
          <a:prstGeom prst="rect">
            <a:avLst/>
          </a:prstGeom>
        </p:spPr>
      </p:pic>
      <p:sp>
        <p:nvSpPr>
          <p:cNvPr id="2" name="Title 1">
            <a:extLst>
              <a:ext uri="{FF2B5EF4-FFF2-40B4-BE49-F238E27FC236}">
                <a16:creationId xmlns:a16="http://schemas.microsoft.com/office/drawing/2014/main" id="{1A686607-DDBB-CD45-9E31-FC1F54E701C0}"/>
              </a:ext>
            </a:extLst>
          </p:cNvPr>
          <p:cNvSpPr>
            <a:spLocks noGrp="1"/>
          </p:cNvSpPr>
          <p:nvPr>
            <p:ph type="title"/>
          </p:nvPr>
        </p:nvSpPr>
        <p:spPr>
          <a:xfrm>
            <a:off x="836676" y="548640"/>
            <a:ext cx="3322369" cy="1179576"/>
          </a:xfrm>
        </p:spPr>
        <p:txBody>
          <a:bodyPr>
            <a:noAutofit/>
          </a:bodyPr>
          <a:lstStyle/>
          <a:p>
            <a:r>
              <a:rPr lang="en-GB" sz="2000" dirty="0">
                <a:ln w="0"/>
                <a:effectLst>
                  <a:outerShdw blurRad="38100" dist="19050" dir="2700000" algn="tl" rotWithShape="0">
                    <a:schemeClr val="dk1">
                      <a:alpha val="40000"/>
                    </a:schemeClr>
                  </a:outerShdw>
                </a:effectLst>
              </a:rPr>
              <a:t>How psychographic information is collected</a:t>
            </a:r>
            <a:br>
              <a:rPr lang="en-GB" sz="2000" dirty="0">
                <a:ln w="0"/>
                <a:effectLst>
                  <a:outerShdw blurRad="38100" dist="19050" dir="2700000" algn="tl" rotWithShape="0">
                    <a:schemeClr val="dk1">
                      <a:alpha val="40000"/>
                    </a:schemeClr>
                  </a:outerShdw>
                </a:effectLst>
              </a:rPr>
            </a:br>
            <a:endParaRPr lang="en-US" sz="2000" dirty="0">
              <a:ln w="0"/>
              <a:effectLst>
                <a:outerShdw blurRad="38100" dist="19050" dir="2700000" algn="tl" rotWithShape="0">
                  <a:schemeClr val="dk1">
                    <a:alpha val="40000"/>
                  </a:schemeClr>
                </a:outerShdw>
              </a:effectLst>
            </a:endParaRPr>
          </a:p>
        </p:txBody>
      </p:sp>
      <p:sp>
        <p:nvSpPr>
          <p:cNvPr id="3" name="Content Placeholder 2">
            <a:extLst>
              <a:ext uri="{FF2B5EF4-FFF2-40B4-BE49-F238E27FC236}">
                <a16:creationId xmlns:a16="http://schemas.microsoft.com/office/drawing/2014/main" id="{836E77D9-09F5-D648-B025-AC6A860D2B4A}"/>
              </a:ext>
            </a:extLst>
          </p:cNvPr>
          <p:cNvSpPr>
            <a:spLocks noGrp="1"/>
          </p:cNvSpPr>
          <p:nvPr>
            <p:ph idx="1"/>
          </p:nvPr>
        </p:nvSpPr>
        <p:spPr>
          <a:xfrm>
            <a:off x="659695" y="2299715"/>
            <a:ext cx="3499350" cy="4204323"/>
          </a:xfrm>
        </p:spPr>
        <p:txBody>
          <a:bodyPr>
            <a:normAutofit fontScale="92500" lnSpcReduction="10000"/>
          </a:bodyPr>
          <a:lstStyle/>
          <a:p>
            <a:r>
              <a:rPr lang="en-GB" sz="1400" dirty="0"/>
              <a:t>A public presentation to the Concordia Annual Summit in September 2016 by Cambridge Analytica’s then-CEO Alexander Nix gave the world one of its first glimpses into the psychographic techniques used by the company.</a:t>
            </a:r>
          </a:p>
          <a:p>
            <a:endParaRPr lang="en-GB" sz="1400" dirty="0"/>
          </a:p>
          <a:p>
            <a:r>
              <a:rPr lang="en-GB" sz="1400" dirty="0"/>
              <a:t>Traditional focus groups/interviews</a:t>
            </a:r>
          </a:p>
          <a:p>
            <a:r>
              <a:rPr lang="en-GB" sz="1400" dirty="0"/>
              <a:t>Set-top box viewing data</a:t>
            </a:r>
          </a:p>
          <a:p>
            <a:r>
              <a:rPr lang="en-GB" sz="1400" dirty="0"/>
              <a:t>Surveys/questionnaires/quizzes</a:t>
            </a:r>
          </a:p>
          <a:p>
            <a:r>
              <a:rPr lang="en-GB" sz="1400" dirty="0"/>
              <a:t>Psycholinguistic dictionaries</a:t>
            </a:r>
          </a:p>
          <a:p>
            <a:r>
              <a:rPr lang="en-GB" sz="1400" dirty="0"/>
              <a:t>Website analytics (e.g. Google analytics)</a:t>
            </a:r>
          </a:p>
          <a:p>
            <a:r>
              <a:rPr lang="en-GB" sz="1400" dirty="0"/>
              <a:t>Browsing Data</a:t>
            </a:r>
          </a:p>
          <a:p>
            <a:r>
              <a:rPr lang="en-GB" sz="1400" dirty="0"/>
              <a:t>Social media (i.e. likes, clicks, tweets, posts, etc.)</a:t>
            </a:r>
          </a:p>
          <a:p>
            <a:r>
              <a:rPr lang="en-GB" sz="1400" dirty="0"/>
              <a:t>Third-party analytics</a:t>
            </a:r>
          </a:p>
          <a:p>
            <a:endParaRPr lang="en-US" sz="1400" dirty="0"/>
          </a:p>
        </p:txBody>
      </p:sp>
    </p:spTree>
    <p:extLst>
      <p:ext uri="{BB962C8B-B14F-4D97-AF65-F5344CB8AC3E}">
        <p14:creationId xmlns:p14="http://schemas.microsoft.com/office/powerpoint/2010/main" val="2759850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90528561-74B0-BF43-A633-1ED9CE42F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8263"/>
            <a:ext cx="9144000" cy="417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1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400AA42-A1AE-B741-A133-AD3233B96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88963"/>
            <a:ext cx="9144000" cy="568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9442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 screen&#10;&#10;Description automatically generated">
            <a:extLst>
              <a:ext uri="{FF2B5EF4-FFF2-40B4-BE49-F238E27FC236}">
                <a16:creationId xmlns:a16="http://schemas.microsoft.com/office/drawing/2014/main" id="{68CE3E97-F473-6A42-9775-04A0D7ABD8ED}"/>
              </a:ext>
            </a:extLst>
          </p:cNvPr>
          <p:cNvPicPr>
            <a:picLocks noGrp="1" noChangeAspect="1"/>
          </p:cNvPicPr>
          <p:nvPr>
            <p:ph idx="1"/>
          </p:nvPr>
        </p:nvPicPr>
        <p:blipFill rotWithShape="1">
          <a:blip r:embed="rId2"/>
          <a:srcRect l="7763" t="18754" r="39338" b="53698"/>
          <a:stretch/>
        </p:blipFill>
        <p:spPr>
          <a:xfrm>
            <a:off x="1305232" y="0"/>
            <a:ext cx="6533536" cy="2126482"/>
          </a:xfrm>
        </p:spPr>
      </p:pic>
      <p:pic>
        <p:nvPicPr>
          <p:cNvPr id="8194" name="Picture 2">
            <a:extLst>
              <a:ext uri="{FF2B5EF4-FFF2-40B4-BE49-F238E27FC236}">
                <a16:creationId xmlns:a16="http://schemas.microsoft.com/office/drawing/2014/main" id="{C2FF5325-B178-3548-98D6-83343C42E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636" y="2521974"/>
            <a:ext cx="7158727" cy="397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01925"/>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42A41"/>
      </a:dk2>
      <a:lt2>
        <a:srgbClr val="E2E4E8"/>
      </a:lt2>
      <a:accent1>
        <a:srgbClr val="C29C65"/>
      </a:accent1>
      <a:accent2>
        <a:srgbClr val="C88071"/>
      </a:accent2>
      <a:accent3>
        <a:srgbClr val="D28B9C"/>
      </a:accent3>
      <a:accent4>
        <a:srgbClr val="C871AA"/>
      </a:accent4>
      <a:accent5>
        <a:srgbClr val="CC8BD2"/>
      </a:accent5>
      <a:accent6>
        <a:srgbClr val="9D71C8"/>
      </a:accent6>
      <a:hlink>
        <a:srgbClr val="6582AC"/>
      </a:hlink>
      <a:folHlink>
        <a:srgbClr val="7F7F7F"/>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165</TotalTime>
  <Words>806</Words>
  <Application>Microsoft Macintosh PowerPoint</Application>
  <PresentationFormat>On-screen Show (4:3)</PresentationFormat>
  <Paragraphs>58</Paragraphs>
  <Slides>16</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vt:lpstr>
      <vt:lpstr>Calibri</vt:lpstr>
      <vt:lpstr>Georgia</vt:lpstr>
      <vt:lpstr>Verdana</vt:lpstr>
      <vt:lpstr>AccentBoxVTI</vt:lpstr>
      <vt:lpstr>Cambridge Analytica - how do we stop it happening again? </vt:lpstr>
      <vt:lpstr>PowerPoint Presentation</vt:lpstr>
      <vt:lpstr>PowerPoint Presentation</vt:lpstr>
      <vt:lpstr>PowerPoint Presentation</vt:lpstr>
      <vt:lpstr>PowerPoint Presentation</vt:lpstr>
      <vt:lpstr>How psychographic information is collected </vt:lpstr>
      <vt:lpstr>PowerPoint Presentation</vt:lpstr>
      <vt:lpstr>PowerPoint Presentation</vt:lpstr>
      <vt:lpstr>PowerPoint Presentation</vt:lpstr>
      <vt:lpstr>CA collected 220 million US citizens data with 5,000 separate data points for each of them </vt:lpstr>
      <vt:lpstr>PowerPoint Presentation</vt:lpstr>
      <vt:lpstr>Information Commissioner’s Office  Investigation into the use of data analytics in political campaigns   A report to Parliament 6 November 2018  </vt:lpstr>
      <vt:lpstr>Cambridge Analytica network analysis</vt:lpstr>
      <vt:lpstr>PowerPoint Presentation</vt:lpstr>
      <vt:lpstr> Recommendations    for a Data society</vt:lpstr>
      <vt:lpstr>Emerdata Limited Company number 10911848</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Cambridge Analytica - how do we stop it happening again? </dc:title>
  <dc:creator>AGUILERA MILLACURA Felipe</dc:creator>
  <cp:lastModifiedBy>AGUILERA MILLACURA Felipe</cp:lastModifiedBy>
  <cp:revision>1</cp:revision>
  <dcterms:created xsi:type="dcterms:W3CDTF">2020-03-15T13:23:31Z</dcterms:created>
  <dcterms:modified xsi:type="dcterms:W3CDTF">2020-03-15T16:09:02Z</dcterms:modified>
</cp:coreProperties>
</file>